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40" r:id="rId3"/>
    <p:sldId id="323" r:id="rId4"/>
    <p:sldId id="342" r:id="rId5"/>
    <p:sldId id="343" r:id="rId6"/>
    <p:sldId id="328" r:id="rId7"/>
    <p:sldId id="344" r:id="rId8"/>
    <p:sldId id="264" r:id="rId9"/>
    <p:sldId id="327" r:id="rId10"/>
    <p:sldId id="330" r:id="rId11"/>
    <p:sldId id="335" r:id="rId12"/>
    <p:sldId id="331" r:id="rId13"/>
    <p:sldId id="333" r:id="rId14"/>
    <p:sldId id="332" r:id="rId15"/>
    <p:sldId id="334" r:id="rId16"/>
    <p:sldId id="337" r:id="rId17"/>
    <p:sldId id="339" r:id="rId18"/>
    <p:sldId id="338" r:id="rId19"/>
    <p:sldId id="294" r:id="rId20"/>
    <p:sldId id="298" r:id="rId21"/>
    <p:sldId id="306" r:id="rId22"/>
    <p:sldId id="308" r:id="rId23"/>
    <p:sldId id="311" r:id="rId24"/>
    <p:sldId id="313" r:id="rId25"/>
    <p:sldId id="321" r:id="rId26"/>
    <p:sldId id="341" r:id="rId2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Alapértelmezett szakasz" id="{C721A8FE-91DE-4C45-8E7C-DA023BC0C6DE}">
          <p14:sldIdLst>
            <p14:sldId id="256"/>
            <p14:sldId id="340"/>
            <p14:sldId id="323"/>
            <p14:sldId id="342"/>
            <p14:sldId id="343"/>
            <p14:sldId id="328"/>
          </p14:sldIdLst>
        </p14:section>
        <p14:section name="Névtelen szakasz" id="{D8A1FBA7-956C-42C5-86DC-85A9BE6E19E3}">
          <p14:sldIdLst>
            <p14:sldId id="344"/>
            <p14:sldId id="264"/>
            <p14:sldId id="327"/>
            <p14:sldId id="330"/>
            <p14:sldId id="335"/>
            <p14:sldId id="331"/>
            <p14:sldId id="333"/>
            <p14:sldId id="332"/>
            <p14:sldId id="334"/>
            <p14:sldId id="337"/>
            <p14:sldId id="339"/>
            <p14:sldId id="338"/>
            <p14:sldId id="294"/>
            <p14:sldId id="298"/>
            <p14:sldId id="306"/>
            <p14:sldId id="308"/>
            <p14:sldId id="311"/>
            <p14:sldId id="313"/>
            <p14:sldId id="321"/>
            <p14:sldId id="34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4176">
          <p15:clr>
            <a:srgbClr val="A4A3A4"/>
          </p15:clr>
        </p15:guide>
        <p15:guide id="3" orient="horz" pos="144">
          <p15:clr>
            <a:srgbClr val="A4A3A4"/>
          </p15:clr>
        </p15:guide>
        <p15:guide id="4" pos="2880">
          <p15:clr>
            <a:srgbClr val="A4A3A4"/>
          </p15:clr>
        </p15:guide>
        <p15:guide id="5" pos="144">
          <p15:clr>
            <a:srgbClr val="A4A3A4"/>
          </p15:clr>
        </p15:guide>
        <p15:guide id="6" pos="56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A3F22"/>
    <a:srgbClr val="477543"/>
    <a:srgbClr val="9EB665"/>
    <a:srgbClr val="6B9254"/>
    <a:srgbClr val="996C8A"/>
    <a:srgbClr val="9ABC4F"/>
    <a:srgbClr val="3F4439"/>
    <a:srgbClr val="31512C"/>
    <a:srgbClr val="0F7EBC"/>
    <a:srgbClr val="31BBC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6" autoAdjust="0"/>
    <p:restoredTop sz="86396" autoAdjust="0"/>
  </p:normalViewPr>
  <p:slideViewPr>
    <p:cSldViewPr showGuides="1">
      <p:cViewPr varScale="1">
        <p:scale>
          <a:sx n="78" d="100"/>
          <a:sy n="78" d="100"/>
        </p:scale>
        <p:origin x="-1614" y="-102"/>
      </p:cViewPr>
      <p:guideLst>
        <p:guide orient="horz" pos="2160"/>
        <p:guide orient="horz" pos="4176"/>
        <p:guide orient="horz" pos="144"/>
        <p:guide pos="2880"/>
        <p:guide pos="144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853B6-5458-43E4-9672-4D6D88B8F4E0}" type="datetimeFigureOut">
              <a:rPr lang="hu-HU" smtClean="0"/>
              <a:pPr/>
              <a:t>2020. 12. 04.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B6CF26-5B0D-4378-8D8F-7C0C1822EDA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609695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6CF26-5B0D-4378-8D8F-7C0C1822EDA0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761681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6CF26-5B0D-4378-8D8F-7C0C1822EDA0}" type="slidenum">
              <a:rPr lang="hu-HU" smtClean="0"/>
              <a:pPr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721403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88FF-0FBD-4BA3-861A-5BA5F9B3711F}" type="datetimeFigureOut">
              <a:rPr lang="pl-PL" smtClean="0"/>
              <a:pPr/>
              <a:t>04.12.2020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224B7-358E-48DF-8795-DA50E091BC4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88FF-0FBD-4BA3-861A-5BA5F9B3711F}" type="datetimeFigureOut">
              <a:rPr lang="pl-PL" smtClean="0"/>
              <a:pPr/>
              <a:t>04.12.2020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224B7-358E-48DF-8795-DA50E091BC4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88FF-0FBD-4BA3-861A-5BA5F9B3711F}" type="datetimeFigureOut">
              <a:rPr lang="pl-PL" smtClean="0"/>
              <a:pPr/>
              <a:t>04.12.2020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224B7-358E-48DF-8795-DA50E091BC4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88FF-0FBD-4BA3-861A-5BA5F9B3711F}" type="datetimeFigureOut">
              <a:rPr lang="pl-PL" smtClean="0"/>
              <a:pPr/>
              <a:t>04.12.2020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224B7-358E-48DF-8795-DA50E091BC4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88FF-0FBD-4BA3-861A-5BA5F9B3711F}" type="datetimeFigureOut">
              <a:rPr lang="pl-PL" smtClean="0"/>
              <a:pPr/>
              <a:t>04.12.2020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224B7-358E-48DF-8795-DA50E091BC4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88FF-0FBD-4BA3-861A-5BA5F9B3711F}" type="datetimeFigureOut">
              <a:rPr lang="pl-PL" smtClean="0"/>
              <a:pPr/>
              <a:t>04.12.2020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224B7-358E-48DF-8795-DA50E091BC4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88FF-0FBD-4BA3-861A-5BA5F9B3711F}" type="datetimeFigureOut">
              <a:rPr lang="pl-PL" smtClean="0"/>
              <a:pPr/>
              <a:t>04.12.2020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224B7-358E-48DF-8795-DA50E091BC4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88FF-0FBD-4BA3-861A-5BA5F9B3711F}" type="datetimeFigureOut">
              <a:rPr lang="pl-PL" smtClean="0"/>
              <a:pPr/>
              <a:t>04.12.2020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224B7-358E-48DF-8795-DA50E091BC4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88FF-0FBD-4BA3-861A-5BA5F9B3711F}" type="datetimeFigureOut">
              <a:rPr lang="pl-PL" smtClean="0"/>
              <a:pPr/>
              <a:t>04.12.2020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224B7-358E-48DF-8795-DA50E091BC4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88FF-0FBD-4BA3-861A-5BA5F9B3711F}" type="datetimeFigureOut">
              <a:rPr lang="pl-PL" smtClean="0"/>
              <a:pPr/>
              <a:t>04.12.2020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224B7-358E-48DF-8795-DA50E091BC4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88FF-0FBD-4BA3-861A-5BA5F9B3711F}" type="datetimeFigureOut">
              <a:rPr lang="pl-PL" smtClean="0"/>
              <a:pPr/>
              <a:t>04.12.2020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224B7-358E-48DF-8795-DA50E091BC4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088FF-0FBD-4BA3-861A-5BA5F9B3711F}" type="datetimeFigureOut">
              <a:rPr lang="pl-PL" smtClean="0"/>
              <a:pPr/>
              <a:t>04.12.2020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224B7-358E-48DF-8795-DA50E091BC4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irektor\YandexDisk\Photo for brochure\IMG_4037.JPG"/>
          <p:cNvPicPr>
            <a:picLocks noChangeAspect="1" noChangeArrowheads="1"/>
          </p:cNvPicPr>
          <p:nvPr/>
        </p:nvPicPr>
        <p:blipFill>
          <a:blip r:embed="rId2" cstate="print"/>
          <a:srcRect t="72627"/>
          <a:stretch>
            <a:fillRect/>
          </a:stretch>
        </p:blipFill>
        <p:spPr bwMode="auto">
          <a:xfrm>
            <a:off x="266700" y="3505200"/>
            <a:ext cx="8656637" cy="3159126"/>
          </a:xfrm>
          <a:prstGeom prst="rect">
            <a:avLst/>
          </a:prstGeom>
          <a:noFill/>
          <a:effectLst/>
        </p:spPr>
      </p:pic>
      <p:pic>
        <p:nvPicPr>
          <p:cNvPr id="1027" name="Picture 3" descr="C:\Users\Direktor\Documents\Thuja Business\Magyarplant logo\Pictur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1275178" cy="123129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1676400" y="1828800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B1719"/>
                </a:solidFill>
                <a:latin typeface="Arial" pitchFamily="34" charset="0"/>
                <a:cs typeface="Arial" pitchFamily="34" charset="0"/>
              </a:rPr>
              <a:t>Растения из Венгрии</a:t>
            </a:r>
            <a:endParaRPr lang="pl-PL" sz="4000" b="1" dirty="0">
              <a:solidFill>
                <a:srgbClr val="CB171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2510135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B1719"/>
                </a:solidFill>
                <a:latin typeface="Arial" pitchFamily="34" charset="0"/>
                <a:cs typeface="Arial" pitchFamily="34" charset="0"/>
              </a:rPr>
              <a:t>Новый рынок качественных растений</a:t>
            </a:r>
            <a:endParaRPr lang="pl-PL" sz="2400" dirty="0">
              <a:solidFill>
                <a:srgbClr val="CB171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irektor\YandexDisk\Plants from Hungary - Photo\1_Thuja occidentalis 'Smaragd' 350+ c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91840" cy="5181600"/>
          </a:xfrm>
          <a:prstGeom prst="rect">
            <a:avLst/>
          </a:prstGeom>
          <a:noFill/>
        </p:spPr>
      </p:pic>
      <p:pic>
        <p:nvPicPr>
          <p:cNvPr id="1027" name="Picture 3" descr="C:\Users\Direktor\YandexDisk\Plants from Hungary - Photo\1_Juniperus scopolorum 'Blue Arrow' 175-200 cm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0"/>
            <a:ext cx="2743200" cy="5181600"/>
          </a:xfrm>
          <a:prstGeom prst="rect">
            <a:avLst/>
          </a:prstGeom>
          <a:noFill/>
        </p:spPr>
      </p:pic>
      <p:pic>
        <p:nvPicPr>
          <p:cNvPr id="1028" name="Picture 4" descr="C:\Users\Direktor\YandexDisk\Plants from Hungary - Photo\1_Juniperus scopolorum 'Moonglow' 300-350 c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0"/>
            <a:ext cx="3276600" cy="5181600"/>
          </a:xfrm>
          <a:prstGeom prst="rect">
            <a:avLst/>
          </a:prstGeom>
          <a:noFill/>
          <a:effectLst/>
        </p:spPr>
      </p:pic>
      <p:sp>
        <p:nvSpPr>
          <p:cNvPr id="15" name="TextBox 14"/>
          <p:cNvSpPr txBox="1"/>
          <p:nvPr/>
        </p:nvSpPr>
        <p:spPr>
          <a:xfrm>
            <a:off x="0" y="5181600"/>
            <a:ext cx="9144000" cy="1676400"/>
          </a:xfrm>
          <a:prstGeom prst="rect">
            <a:avLst/>
          </a:prstGeom>
          <a:solidFill>
            <a:srgbClr val="6FA733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Полный ассортимент туй и можжевельников размером до 5 метров 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наличии</a:t>
            </a:r>
            <a:endParaRPr lang="pl-PL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solidFill>
            <a:srgbClr val="5A6E6F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1002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Наши клиенты считают венгерские хвойные растения лучшими в Европе</a:t>
            </a:r>
            <a:endParaRPr lang="pl-PL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Users\Direktor\YandexDisk\Plants from Hungary - Photo\Picea pungens 'Balaton' 125-150 c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-4482"/>
            <a:ext cx="3352800" cy="502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7" name="Picture 3" descr="C:\Users\Direktor\YandexDisk\Photo for brochure\Thuja occidentalis Smaragd 125-150 cm.JPG"/>
          <p:cNvPicPr>
            <a:picLocks noChangeAspect="1" noChangeArrowheads="1"/>
          </p:cNvPicPr>
          <p:nvPr/>
        </p:nvPicPr>
        <p:blipFill>
          <a:blip r:embed="rId3" cstate="print"/>
          <a:srcRect l="12832" r="13835"/>
          <a:stretch>
            <a:fillRect/>
          </a:stretch>
        </p:blipFill>
        <p:spPr bwMode="auto">
          <a:xfrm>
            <a:off x="0" y="0"/>
            <a:ext cx="2819400" cy="502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8" name="Picture 4" descr="C:\Users\Direktor\YandexDisk\Plants from Hungary - Photo\1_Thuja occidentalis 'Little Champion' 60-80 c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0"/>
            <a:ext cx="3200400" cy="502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irektor\YandexDisk\Plants from Hungary - Photo\Acer campestre 20-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5914" y="0"/>
            <a:ext cx="3048310" cy="5105400"/>
          </a:xfrm>
          <a:prstGeom prst="rect">
            <a:avLst/>
          </a:prstGeom>
          <a:noFill/>
          <a:effectLst/>
        </p:spPr>
      </p:pic>
      <p:sp>
        <p:nvSpPr>
          <p:cNvPr id="8" name="TextBox 7"/>
          <p:cNvSpPr txBox="1"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solidFill>
            <a:srgbClr val="AE9879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Лиственные деревья от 6-8см до 50-60см в обхвате</a:t>
            </a:r>
            <a:endParaRPr lang="pl-PL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4224" y="0"/>
            <a:ext cx="2899776" cy="5105400"/>
          </a:xfrm>
          <a:prstGeom prst="rect">
            <a:avLst/>
          </a:prstGeom>
          <a:effectLst/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195914" cy="5105400"/>
          </a:xfrm>
          <a:prstGeom prst="rect">
            <a:avLst/>
          </a:prstGeom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5334000"/>
            <a:ext cx="9144000" cy="1524000"/>
          </a:xfrm>
          <a:prstGeom prst="rect">
            <a:avLst/>
          </a:prstGeom>
          <a:solidFill>
            <a:srgbClr val="3A4D3C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sz="3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ллейно</a:t>
            </a:r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-парковые деревья</a:t>
            </a:r>
            <a:endParaRPr lang="pl-PL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Direktor\YandexDisk\Plants from Hungary - Photo\Tilia platyphyllos 'Favorit' 40-50.JPG"/>
          <p:cNvPicPr>
            <a:picLocks noChangeAspect="1" noChangeArrowheads="1"/>
          </p:cNvPicPr>
          <p:nvPr/>
        </p:nvPicPr>
        <p:blipFill>
          <a:blip r:embed="rId2" cstate="print"/>
          <a:srcRect l="14998"/>
          <a:stretch>
            <a:fillRect/>
          </a:stretch>
        </p:blipFill>
        <p:spPr bwMode="auto">
          <a:xfrm>
            <a:off x="6421871" y="13447"/>
            <a:ext cx="2722129" cy="5320553"/>
          </a:xfrm>
          <a:prstGeom prst="rect">
            <a:avLst/>
          </a:prstGeom>
          <a:noFill/>
          <a:effectLst/>
        </p:spPr>
      </p:pic>
      <p:pic>
        <p:nvPicPr>
          <p:cNvPr id="4098" name="Picture 2" descr="C:\Users\Direktor\YandexDisk\Plants from Hungary - Photo\Corylus colurna 30-35.JPG"/>
          <p:cNvPicPr>
            <a:picLocks noChangeAspect="1" noChangeArrowheads="1"/>
          </p:cNvPicPr>
          <p:nvPr/>
        </p:nvPicPr>
        <p:blipFill>
          <a:blip r:embed="rId3" cstate="print"/>
          <a:srcRect l="8897" r="6666"/>
          <a:stretch>
            <a:fillRect/>
          </a:stretch>
        </p:blipFill>
        <p:spPr bwMode="auto">
          <a:xfrm>
            <a:off x="0" y="0"/>
            <a:ext cx="3124200" cy="5334000"/>
          </a:xfrm>
          <a:prstGeom prst="rect">
            <a:avLst/>
          </a:prstGeom>
          <a:noFill/>
          <a:effectLst/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4200" y="0"/>
            <a:ext cx="3297671" cy="5334000"/>
          </a:xfrm>
          <a:prstGeom prst="rect">
            <a:avLst/>
          </a:prstGeom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B412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304800"/>
            <a:ext cx="3276600" cy="36576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098" name="Picture 2" descr="C:\Users\Direktor\YandexDisk\Plants from Hungary - Photo\Spiraea betulifolia 'Thor' K15L 60-80 c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685800"/>
            <a:ext cx="3352800" cy="365760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165100" prst="coolSlant"/>
          </a:sp3d>
        </p:spPr>
      </p:pic>
      <p:sp>
        <p:nvSpPr>
          <p:cNvPr id="8" name="TextBox 7"/>
          <p:cNvSpPr txBox="1"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Солитерные кустарники и растения в небольших контейнерах</a:t>
            </a:r>
            <a:endParaRPr lang="pl-PL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1200" y="1143000"/>
            <a:ext cx="3048000" cy="3581400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" y="4298692"/>
            <a:ext cx="9086850" cy="954107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marL="6350" indent="-6350" algn="ctr"/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Весь ассортимент в одной машине с возможностью выгрузки прямо на объекте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2133600"/>
            <a:ext cx="8305800" cy="861774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</p:spPr>
        <p:txBody>
          <a:bodyPr wrap="square" lIns="91440" tIns="91440" rIns="91440" bIns="91440" rtlCol="0">
            <a:spAutoFit/>
          </a:bodyPr>
          <a:lstStyle/>
          <a:p>
            <a:pPr marL="6350" indent="-6350" algn="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Что это все значит для Вас?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0051" y="3398966"/>
            <a:ext cx="8382000" cy="954107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Обрабатываем запросы быстро и высылаем фото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2900" y="1161127"/>
            <a:ext cx="8382000" cy="861774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</p:spPr>
        <p:txBody>
          <a:bodyPr wrap="square" lIns="91440" tIns="91440" rIns="91440" bIns="91440" rtlCol="0">
            <a:spAutoFit/>
          </a:bodyPr>
          <a:lstStyle/>
          <a:p>
            <a:pPr marL="6350" indent="-6350"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Наши услуги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1" y="4467626"/>
            <a:ext cx="8382000" cy="523220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Отвечаем за надежность поставки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1" y="5139593"/>
            <a:ext cx="8382000" cy="523220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Полностью формируем машину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1" y="5811560"/>
            <a:ext cx="8382000" cy="523220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Следим за логистикой и погрузкой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irektor\YandexDisk\Photo for brochure\Spirea jap. Little Princ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-28576"/>
            <a:ext cx="9182100" cy="688657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1450" y="1157118"/>
            <a:ext cx="8915400" cy="861774"/>
          </a:xfrm>
          <a:prstGeom prst="rect">
            <a:avLst/>
          </a:prstGeom>
          <a:solidFill>
            <a:srgbClr val="876573">
              <a:alpha val="80000"/>
            </a:srgbClr>
          </a:solidFill>
          <a:effectLst>
            <a:innerShdw blurRad="114300">
              <a:prstClr val="black"/>
            </a:innerShdw>
          </a:effectLst>
        </p:spPr>
        <p:txBody>
          <a:bodyPr wrap="square" lIns="91440" tIns="91440" rIns="91440" bIns="91440" rtlCol="0">
            <a:spAutoFit/>
          </a:bodyPr>
          <a:lstStyle/>
          <a:p>
            <a:pPr marL="6350" indent="-6350"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 нами удобнее и проще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62200" y="4495800"/>
            <a:ext cx="6705600" cy="861774"/>
          </a:xfrm>
          <a:prstGeom prst="rect">
            <a:avLst/>
          </a:prstGeom>
          <a:solidFill>
            <a:srgbClr val="876573">
              <a:alpha val="80000"/>
            </a:srgbClr>
          </a:solidFill>
          <a:effectLst>
            <a:innerShdw blurRad="114300">
              <a:prstClr val="black"/>
            </a:innerShdw>
          </a:effectLst>
        </p:spPr>
        <p:txBody>
          <a:bodyPr wrap="square" lIns="91440" tIns="91440" rIns="91440" bIns="91440" rtlCol="0">
            <a:spAutoFit/>
          </a:bodyPr>
          <a:lstStyle/>
          <a:p>
            <a:pPr marL="6350" indent="-6350"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 нами надежнее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5787014"/>
            <a:ext cx="7277100" cy="861774"/>
          </a:xfrm>
          <a:prstGeom prst="rect">
            <a:avLst/>
          </a:prstGeom>
          <a:solidFill>
            <a:srgbClr val="876573">
              <a:alpha val="80000"/>
            </a:srgbClr>
          </a:solidFill>
          <a:effectLst>
            <a:innerShdw blurRad="114300">
              <a:prstClr val="black"/>
            </a:innerShdw>
          </a:effectLst>
        </p:spPr>
        <p:txBody>
          <a:bodyPr wrap="square" lIns="91440" tIns="91440" rIns="91440" bIns="91440" rtlCol="0">
            <a:spAutoFit/>
          </a:bodyPr>
          <a:lstStyle/>
          <a:p>
            <a:pPr marL="6350" indent="-6350"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Вместе успешнее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6871" y="1103174"/>
            <a:ext cx="9144001" cy="1169551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</p:spPr>
        <p:txBody>
          <a:bodyPr wrap="square" lIns="91440" tIns="91440" rIns="91440" bIns="91440" rtlCol="0">
            <a:spAutoFit/>
          </a:bodyPr>
          <a:lstStyle/>
          <a:p>
            <a:pPr marL="6350" indent="-6350"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Как только закончатся карантинные меры, </a:t>
            </a:r>
            <a:r>
              <a:rPr lang="ru-RU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риглашаем Вас посетить Венгрию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5715000"/>
            <a:ext cx="9143999" cy="584775"/>
          </a:xfrm>
          <a:prstGeom prst="rect">
            <a:avLst/>
          </a:prstGeom>
          <a:solidFill>
            <a:srgbClr val="BA6759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5"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Индивидуальная поездка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1" y="6301800"/>
            <a:ext cx="9144000" cy="584775"/>
          </a:xfrm>
          <a:prstGeom prst="rect">
            <a:avLst/>
          </a:prstGeom>
          <a:solidFill>
            <a:srgbClr val="8E403B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Коллективный тур</a:t>
            </a:r>
            <a:r>
              <a:rPr lang="en-GB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irektor\Pictures\Presentation\budapest_by_night_2012_2.jpg"/>
          <p:cNvPicPr>
            <a:picLocks noChangeAspect="1" noChangeArrowheads="1"/>
          </p:cNvPicPr>
          <p:nvPr/>
        </p:nvPicPr>
        <p:blipFill>
          <a:blip r:embed="rId2" cstate="print"/>
          <a:srcRect l="48371" r="71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TextBox 3"/>
          <p:cNvSpPr txBox="1"/>
          <p:nvPr/>
        </p:nvSpPr>
        <p:spPr>
          <a:xfrm>
            <a:off x="0" y="5181600"/>
            <a:ext cx="9144000" cy="861774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lIns="91440" tIns="91440" rIns="91440" bIns="91440" rtlCol="0" anchor="ctr">
            <a:spAutoFit/>
          </a:bodyPr>
          <a:lstStyle/>
          <a:p>
            <a:pPr marL="6350" indent="-6350" algn="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Будапешт – красивейший город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irektor\YandexDisk\Photo for brochure\IMG_7200.JPG"/>
          <p:cNvPicPr>
            <a:picLocks noChangeAspect="1" noChangeArrowheads="1"/>
          </p:cNvPicPr>
          <p:nvPr/>
        </p:nvPicPr>
        <p:blipFill>
          <a:blip r:embed="rId2" cstate="print"/>
          <a:srcRect b="441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525555" y="1758282"/>
            <a:ext cx="8077200" cy="646331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Приветствуем Вас из Венгрии!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79492" y="3198167"/>
            <a:ext cx="5569323" cy="461665"/>
          </a:xfrm>
          <a:prstGeom prst="rect">
            <a:avLst/>
          </a:prstGeom>
          <a:solidFill>
            <a:schemeClr val="tx1">
              <a:lumMod val="75000"/>
              <a:lumOff val="25000"/>
              <a:alpha val="7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 компании – кто мы такие?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79492" y="4036291"/>
            <a:ext cx="5569323" cy="461665"/>
          </a:xfrm>
          <a:prstGeom prst="rect">
            <a:avLst/>
          </a:prstGeom>
          <a:solidFill>
            <a:schemeClr val="tx1">
              <a:lumMod val="75000"/>
              <a:lumOff val="25000"/>
              <a:alpha val="75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 растениях - особенности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79491" y="4864890"/>
            <a:ext cx="5569323" cy="461665"/>
          </a:xfrm>
          <a:prstGeom prst="rect">
            <a:avLst/>
          </a:prstGeom>
          <a:solidFill>
            <a:schemeClr val="tx1">
              <a:lumMod val="75000"/>
              <a:lumOff val="25000"/>
              <a:alpha val="75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Поездка по Венгрии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*</a:t>
            </a:r>
            <a:endParaRPr lang="ru-RU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331" y="6488668"/>
            <a:ext cx="70590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После снятия связанных с карантинными мерами ограничений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irektor\Pictures\Presentation\img_66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Direktor\Pictures\Presentation\62000207.jpg"/>
          <p:cNvPicPr>
            <a:picLocks noChangeAspect="1" noChangeArrowheads="1"/>
          </p:cNvPicPr>
          <p:nvPr/>
        </p:nvPicPr>
        <p:blipFill>
          <a:blip r:embed="rId2" cstate="print"/>
          <a:srcRect b="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9050" y="6005751"/>
            <a:ext cx="9144000" cy="861774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91440" rIns="91440" bIns="91440" rtlCol="0">
            <a:spAutoFit/>
          </a:bodyPr>
          <a:lstStyle/>
          <a:p>
            <a:pPr marL="6350" indent="-6350"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Парки и ландшафтный дизайн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Direktor\Pictures\Presentation\278532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" y="3200400"/>
            <a:ext cx="9144000" cy="861774"/>
          </a:xfrm>
          <a:prstGeom prst="rect">
            <a:avLst/>
          </a:prstGeom>
          <a:solidFill>
            <a:srgbClr val="78831B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91440" rIns="91440" bIns="91440" rtlCol="0">
            <a:spAutoFit/>
          </a:bodyPr>
          <a:lstStyle/>
          <a:p>
            <a:pPr marL="6350" indent="-6350"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Парк на острове на Дунае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Direktor\Pictures\Presentation\d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533400"/>
            <a:ext cx="9144000" cy="1292662"/>
          </a:xfrm>
          <a:prstGeom prst="rect">
            <a:avLst/>
          </a:prstGeom>
          <a:solidFill>
            <a:srgbClr val="29539A"/>
          </a:solidFill>
          <a:effectLst/>
        </p:spPr>
        <p:txBody>
          <a:bodyPr wrap="square" lIns="91440" tIns="91440" rIns="91440" bIns="91440" rtlCol="0">
            <a:spAutoFit/>
          </a:bodyPr>
          <a:lstStyle/>
          <a:p>
            <a:pPr marL="6350" indent="-6350"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СПА-комплекс в Вашем отеле в Будапеште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Direktor\Pictures\Presentation\heviz-753004294.jpg"/>
          <p:cNvPicPr>
            <a:picLocks noChangeAspect="1" noChangeArrowheads="1"/>
          </p:cNvPicPr>
          <p:nvPr/>
        </p:nvPicPr>
        <p:blipFill>
          <a:blip r:embed="rId3" cstate="print"/>
          <a:srcRect l="9032" r="73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-9832" y="381000"/>
            <a:ext cx="9144000" cy="738664"/>
          </a:xfrm>
          <a:prstGeom prst="rect">
            <a:avLst/>
          </a:prstGeom>
          <a:solidFill>
            <a:srgbClr val="0F7EBC"/>
          </a:solidFill>
          <a:effectLst/>
        </p:spPr>
        <p:txBody>
          <a:bodyPr wrap="square" lIns="91440" tIns="91440" rIns="91440" bIns="91440" rtlCol="0">
            <a:spAutoFit/>
          </a:bodyPr>
          <a:lstStyle/>
          <a:p>
            <a:pPr marL="6350" indent="-6350"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Лечебное озеро Хевиз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567226"/>
            <a:ext cx="9144000" cy="861774"/>
          </a:xfrm>
          <a:prstGeom prst="rect">
            <a:avLst/>
          </a:prstGeom>
          <a:solidFill>
            <a:srgbClr val="876573">
              <a:alpha val="80000"/>
            </a:srgb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91440" tIns="91440" rIns="91440" bIns="91440" rtlCol="0">
            <a:spAutoFit/>
          </a:bodyPr>
          <a:lstStyle/>
          <a:p>
            <a:pPr marL="6350" indent="-6350"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8576" y="0"/>
            <a:ext cx="9172576" cy="6858000"/>
          </a:xfrm>
          <a:prstGeom prst="rect">
            <a:avLst/>
          </a:prstGeom>
        </p:spPr>
      </p:pic>
      <p:sp>
        <p:nvSpPr>
          <p:cNvPr id="4" name="TextBox 5"/>
          <p:cNvSpPr txBox="1">
            <a:spLocks noGrp="1"/>
          </p:cNvSpPr>
          <p:nvPr>
            <p:ph idx="1"/>
          </p:nvPr>
        </p:nvSpPr>
        <p:spPr>
          <a:xfrm>
            <a:off x="-28576" y="2281634"/>
            <a:ext cx="9134474" cy="1132618"/>
          </a:xfrm>
          <a:prstGeom prst="rect">
            <a:avLst/>
          </a:prstGeom>
          <a:solidFill>
            <a:srgbClr val="3F4439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91440" rIns="91440" bIns="91440" rtlCol="0">
            <a:spAutoFit/>
          </a:bodyPr>
          <a:lstStyle/>
          <a:p>
            <a:pPr marL="0" indent="0" algn="just">
              <a:buNone/>
            </a:pPr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36</a:t>
            </a:r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30</a:t>
            </a:r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2021081</a:t>
            </a:r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Владимир </a:t>
            </a: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Горелов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+36</a:t>
            </a: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70</a:t>
            </a: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429116</a:t>
            </a: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   Нелли Пейчева </a:t>
            </a:r>
            <a:endParaRPr lang="en-US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5"/>
          <p:cNvSpPr txBox="1">
            <a:spLocks/>
          </p:cNvSpPr>
          <p:nvPr/>
        </p:nvSpPr>
        <p:spPr>
          <a:xfrm>
            <a:off x="-28576" y="3810000"/>
            <a:ext cx="9143998" cy="1649682"/>
          </a:xfrm>
          <a:prstGeom prst="rect">
            <a:avLst/>
          </a:prstGeom>
          <a:solidFill>
            <a:srgbClr val="3F4439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91440" rIns="91440" bIns="9144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vgorelov@magyarplant.hu</a:t>
            </a:r>
            <a:endParaRPr lang="ru-RU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npeicheva@magyarplant.hu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www.magyarplant.hu</a:t>
            </a:r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2155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286000" y="3027794"/>
            <a:ext cx="4419600" cy="584775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Растения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9600" y="1676400"/>
            <a:ext cx="7924800" cy="677108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marL="514350" indent="-514350"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Кто мы такие?</a:t>
            </a:r>
          </a:p>
        </p:txBody>
      </p:sp>
      <p:sp>
        <p:nvSpPr>
          <p:cNvPr id="5" name="TextBox 20"/>
          <p:cNvSpPr txBox="1"/>
          <p:nvPr/>
        </p:nvSpPr>
        <p:spPr>
          <a:xfrm>
            <a:off x="2286000" y="3886200"/>
            <a:ext cx="4419600" cy="584775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Логистика</a:t>
            </a:r>
          </a:p>
        </p:txBody>
      </p:sp>
      <p:sp>
        <p:nvSpPr>
          <p:cNvPr id="6" name="TextBox 20"/>
          <p:cNvSpPr txBox="1"/>
          <p:nvPr/>
        </p:nvSpPr>
        <p:spPr>
          <a:xfrm>
            <a:off x="2303929" y="4782428"/>
            <a:ext cx="4419600" cy="584775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Контроль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type="subTitle" idx="1"/>
          </p:nvPr>
        </p:nvSpPr>
        <p:spPr>
          <a:xfrm>
            <a:off x="0" y="4114800"/>
            <a:ext cx="9144000" cy="1752600"/>
          </a:xfrm>
          <a:solidFill>
            <a:srgbClr val="9EB665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Наша компания</a:t>
            </a:r>
            <a:r>
              <a:rPr lang="hu-H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предлагает полный ассортимент декоративных растений из Венгрии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2800" y="1000125"/>
            <a:ext cx="2438400" cy="2438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</p:spTree>
    <p:extLst>
      <p:ext uri="{BB962C8B-B14F-4D97-AF65-F5344CB8AC3E}">
        <p14:creationId xmlns:p14="http://schemas.microsoft.com/office/powerpoint/2010/main" xmlns="" val="1973858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ím 6"/>
          <p:cNvSpPr>
            <a:spLocks noGrp="1"/>
          </p:cNvSpPr>
          <p:nvPr>
            <p:ph type="title"/>
          </p:nvPr>
        </p:nvSpPr>
        <p:spPr>
          <a:xfrm>
            <a:off x="800101" y="2057400"/>
            <a:ext cx="7505698" cy="609600"/>
          </a:xfrm>
          <a:solidFill>
            <a:srgbClr val="996C8A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/>
            <a:r>
              <a:rPr lang="ru-RU" dirty="0" smtClean="0">
                <a:latin typeface="Arial"/>
                <a:cs typeface="Arial"/>
              </a:rPr>
              <a:t>  Наш ассортимент</a:t>
            </a:r>
            <a:endParaRPr lang="hu-HU" dirty="0">
              <a:latin typeface="Arial"/>
              <a:cs typeface="Arial"/>
            </a:endParaRPr>
          </a:p>
        </p:txBody>
      </p:sp>
      <p:sp>
        <p:nvSpPr>
          <p:cNvPr id="8" name="Tartalom helye 7"/>
          <p:cNvSpPr>
            <a:spLocks noGrp="1"/>
          </p:cNvSpPr>
          <p:nvPr>
            <p:ph idx="1"/>
          </p:nvPr>
        </p:nvSpPr>
        <p:spPr>
          <a:xfrm>
            <a:off x="762000" y="3152775"/>
            <a:ext cx="7543799" cy="2486025"/>
          </a:xfrm>
          <a:solidFill>
            <a:srgbClr val="996C8A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t"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Туи, ели, сосны от 60 см до 5 м</a:t>
            </a:r>
          </a:p>
          <a:p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Аллейно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-парковые деревья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Лиственные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кустарники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Многолетние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цветы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036223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172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771817"/>
            <a:ext cx="9144000" cy="1077218"/>
          </a:xfrm>
          <a:prstGeom prst="rect">
            <a:avLst/>
          </a:prstGeom>
          <a:solidFill>
            <a:srgbClr val="6B7954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Мы берем на себя все оперативные аспекты поставки – это удобно</a:t>
            </a:r>
            <a:endParaRPr lang="pl-PL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477543"/>
          </a:solidFill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1975" y="1600200"/>
            <a:ext cx="8229600" cy="685800"/>
          </a:xfrm>
          <a:solidFill>
            <a:srgbClr val="2A3F22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Как мы работаем</a:t>
            </a:r>
            <a:endParaRPr lang="hu-H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33475" y="3561755"/>
            <a:ext cx="7086600" cy="533400"/>
          </a:xfrm>
          <a:solidFill>
            <a:srgbClr val="2A3F22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Погрузка в течение 3 дней от даты заказа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561976" y="4343400"/>
            <a:ext cx="8277224" cy="892174"/>
          </a:xfrm>
          <a:prstGeom prst="rect">
            <a:avLst/>
          </a:prstGeom>
          <a:solidFill>
            <a:srgbClr val="2A3F22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 веса фуры после погрузки - никаких перегрузов и недогрузов</a:t>
            </a:r>
            <a:endParaRPr lang="hu-H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artalom helye 2"/>
          <p:cNvSpPr txBox="1">
            <a:spLocks/>
          </p:cNvSpPr>
          <p:nvPr/>
        </p:nvSpPr>
        <p:spPr>
          <a:xfrm>
            <a:off x="1157288" y="2780111"/>
            <a:ext cx="7086600" cy="533400"/>
          </a:xfrm>
          <a:prstGeom prst="rect">
            <a:avLst/>
          </a:prstGeom>
          <a:solidFill>
            <a:srgbClr val="2A3F22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Обработка запросов в течение 48 часов</a:t>
            </a:r>
            <a:endParaRPr lang="hu-H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6306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4648200" y="4572000"/>
            <a:ext cx="4495800" cy="2286000"/>
          </a:xfrm>
          <a:prstGeom prst="rect">
            <a:avLst/>
          </a:prstGeom>
          <a:solidFill>
            <a:srgbClr val="45412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Rectangle 26"/>
          <p:cNvSpPr/>
          <p:nvPr/>
        </p:nvSpPr>
        <p:spPr>
          <a:xfrm>
            <a:off x="4648200" y="2286000"/>
            <a:ext cx="4495800" cy="2286000"/>
          </a:xfrm>
          <a:prstGeom prst="rect">
            <a:avLst/>
          </a:prstGeom>
          <a:solidFill>
            <a:srgbClr val="87657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Rectangle 22"/>
          <p:cNvSpPr/>
          <p:nvPr/>
        </p:nvSpPr>
        <p:spPr>
          <a:xfrm>
            <a:off x="4648200" y="0"/>
            <a:ext cx="4495800" cy="2286000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Rectangle 23"/>
          <p:cNvSpPr/>
          <p:nvPr/>
        </p:nvSpPr>
        <p:spPr>
          <a:xfrm>
            <a:off x="5029199" y="485775"/>
            <a:ext cx="38862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Яркие цвета и особая декоративность </a:t>
            </a:r>
            <a:endParaRPr lang="pl-PL" sz="2800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29200" y="2891255"/>
            <a:ext cx="3886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Хорошо развитая корневая система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029200" y="5029200"/>
            <a:ext cx="3886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Мощная хвойная и лиственная масса</a:t>
            </a:r>
          </a:p>
        </p:txBody>
      </p:sp>
      <p:pic>
        <p:nvPicPr>
          <p:cNvPr id="9" name="Picture 2" descr="C:\Users\Direktor\YandexDisk\Photo for brochure\Thuja occidentalis 100-125 c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8200" cy="6858000"/>
          </a:xfrm>
          <a:prstGeom prst="rect">
            <a:avLst/>
          </a:prstGeom>
          <a:noFill/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4572000"/>
            <a:ext cx="4267200" cy="2286000"/>
          </a:xfrm>
          <a:prstGeom prst="rect">
            <a:avLst/>
          </a:prstGeom>
          <a:solidFill>
            <a:srgbClr val="45412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Rectangle 26"/>
          <p:cNvSpPr/>
          <p:nvPr/>
        </p:nvSpPr>
        <p:spPr>
          <a:xfrm>
            <a:off x="0" y="2286000"/>
            <a:ext cx="4267200" cy="2286000"/>
          </a:xfrm>
          <a:prstGeom prst="rect">
            <a:avLst/>
          </a:prstGeom>
          <a:solidFill>
            <a:srgbClr val="87657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4267200" cy="2286000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Rectangle 23"/>
          <p:cNvSpPr/>
          <p:nvPr/>
        </p:nvSpPr>
        <p:spPr>
          <a:xfrm>
            <a:off x="381000" y="457200"/>
            <a:ext cx="3581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Перепады температур – стойкость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81000" y="2736502"/>
            <a:ext cx="3581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Растения действительно школируются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81000" y="5029200"/>
            <a:ext cx="3581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Производители используют мало химии</a:t>
            </a:r>
          </a:p>
        </p:txBody>
      </p:sp>
      <p:pic>
        <p:nvPicPr>
          <p:cNvPr id="3074" name="Picture 2" descr="C:\Users\Direktor\YandexDisk\Plants from Hungary - Photo\Ulmus glabra 'Pendula' 25-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0"/>
            <a:ext cx="4876800" cy="6858000"/>
          </a:xfrm>
          <a:prstGeom prst="rect">
            <a:avLst/>
          </a:prstGeom>
          <a:noFill/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1982</TotalTime>
  <Words>280</Words>
  <Application>Microsoft Office PowerPoint</Application>
  <PresentationFormat>Экран (4:3)</PresentationFormat>
  <Paragraphs>63</Paragraphs>
  <Slides>26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Office Theme</vt:lpstr>
      <vt:lpstr>Слайд 1</vt:lpstr>
      <vt:lpstr>Слайд 2</vt:lpstr>
      <vt:lpstr>Слайд 3</vt:lpstr>
      <vt:lpstr>Слайд 4</vt:lpstr>
      <vt:lpstr>  Наш ассортимент</vt:lpstr>
      <vt:lpstr>Слайд 6</vt:lpstr>
      <vt:lpstr>Как мы работаем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Direktor</dc:creator>
  <cp:lastModifiedBy>Marina</cp:lastModifiedBy>
  <cp:revision>75</cp:revision>
  <dcterms:created xsi:type="dcterms:W3CDTF">2015-01-27T15:21:39Z</dcterms:created>
  <dcterms:modified xsi:type="dcterms:W3CDTF">2020-12-04T07:47:10Z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3909278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</Properties>
</file>